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Slab"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12c4eb0a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12c4eb0a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a6661bceaa7ec48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a6661bceaa7ec4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579e9425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579e942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a6661bceaa7ec48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a6661bceaa7ec4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579e9425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579e9425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57af3a5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57af3a5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2baf9445a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2baf9445a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2baf944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2baf944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2baf9445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2baf9445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baf9445a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baf9445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2baf9445a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2baf9445a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bbcc56be442d54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bbcc56be442d54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2baf944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2baf944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2baf9445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2baf944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2baf9445a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2baf9445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2baf9445a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2baf9445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2baf9445a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2baf9445a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c01f54324a1865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0c01f54324a186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1e1bbbf2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1e1bbbf2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c01f54324a186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c01f54324a186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c01f54324a186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c01f54324a186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2a0c972d2_0_1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2a0c972d2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77b2a5f1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77b2a5f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1e1bbbf2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1e1bbbf2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a6661bceaa7ec4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a6661bceaa7ec4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searchgate.net/publication/324314274_Alcohol_Detection_of_Drunk_Drivers_with_Automatic_Car_Engine_Locking_Syste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youtube.com/watch?v=WuWusM4SZ1U" TargetMode="External"/><Relationship Id="rId5" Type="http://schemas.openxmlformats.org/officeDocument/2006/relationships/hyperlink" Target="https://www.irjet.net/archives/V6/i1/IRJET-V6I1294.pdf" TargetMode="External"/><Relationship Id="rId4" Type="http://schemas.openxmlformats.org/officeDocument/2006/relationships/hyperlink" Target="https://www.ijert.org/automatic-engine-locking-system-through-alcohol-detec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11700" y="2019675"/>
            <a:ext cx="8520600" cy="76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00">
                <a:latin typeface="Times New Roman"/>
                <a:ea typeface="Times New Roman"/>
                <a:cs typeface="Times New Roman"/>
                <a:sym typeface="Times New Roman"/>
              </a:rPr>
              <a:t>Alcohol and Accident Detection System</a:t>
            </a:r>
            <a:endParaRPr sz="36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ARDUINO CODE:</a:t>
            </a:r>
            <a:endParaRPr/>
          </a:p>
        </p:txBody>
      </p:sp>
      <p:pic>
        <p:nvPicPr>
          <p:cNvPr id="121" name="Google Shape;121;p22"/>
          <p:cNvPicPr preferRelativeResize="0"/>
          <p:nvPr/>
        </p:nvPicPr>
        <p:blipFill>
          <a:blip r:embed="rId3">
            <a:alphaModFix/>
          </a:blip>
          <a:stretch>
            <a:fillRect/>
          </a:stretch>
        </p:blipFill>
        <p:spPr>
          <a:xfrm>
            <a:off x="514050" y="1479600"/>
            <a:ext cx="4251050" cy="3328425"/>
          </a:xfrm>
          <a:prstGeom prst="rect">
            <a:avLst/>
          </a:prstGeom>
          <a:noFill/>
          <a:ln>
            <a:noFill/>
          </a:ln>
        </p:spPr>
      </p:pic>
      <p:pic>
        <p:nvPicPr>
          <p:cNvPr id="122" name="Google Shape;122;p22"/>
          <p:cNvPicPr preferRelativeResize="0"/>
          <p:nvPr/>
        </p:nvPicPr>
        <p:blipFill>
          <a:blip r:embed="rId4">
            <a:alphaModFix/>
          </a:blip>
          <a:stretch>
            <a:fillRect/>
          </a:stretch>
        </p:blipFill>
        <p:spPr>
          <a:xfrm>
            <a:off x="5238018" y="1796500"/>
            <a:ext cx="3823656" cy="2694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ARDUINO CODE</a:t>
            </a:r>
            <a:endParaRPr/>
          </a:p>
        </p:txBody>
      </p:sp>
      <p:sp>
        <p:nvSpPr>
          <p:cNvPr id="128" name="Google Shape;128;p23"/>
          <p:cNvSpPr txBox="1"/>
          <p:nvPr/>
        </p:nvSpPr>
        <p:spPr>
          <a:xfrm>
            <a:off x="3293525" y="1485600"/>
            <a:ext cx="26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29" name="Google Shape;129;p23"/>
          <p:cNvPicPr preferRelativeResize="0"/>
          <p:nvPr/>
        </p:nvPicPr>
        <p:blipFill>
          <a:blip r:embed="rId3">
            <a:alphaModFix/>
          </a:blip>
          <a:stretch>
            <a:fillRect/>
          </a:stretch>
        </p:blipFill>
        <p:spPr>
          <a:xfrm>
            <a:off x="544825" y="1422650"/>
            <a:ext cx="2988726" cy="3435928"/>
          </a:xfrm>
          <a:prstGeom prst="rect">
            <a:avLst/>
          </a:prstGeom>
          <a:noFill/>
          <a:ln>
            <a:noFill/>
          </a:ln>
        </p:spPr>
      </p:pic>
      <p:pic>
        <p:nvPicPr>
          <p:cNvPr id="130" name="Google Shape;130;p23"/>
          <p:cNvPicPr preferRelativeResize="0"/>
          <p:nvPr/>
        </p:nvPicPr>
        <p:blipFill>
          <a:blip r:embed="rId4">
            <a:alphaModFix/>
          </a:blip>
          <a:stretch>
            <a:fillRect/>
          </a:stretch>
        </p:blipFill>
        <p:spPr>
          <a:xfrm>
            <a:off x="3629901" y="1885800"/>
            <a:ext cx="5305649" cy="23656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 ARDUINO CODE </a:t>
            </a:r>
            <a:endParaRPr/>
          </a:p>
        </p:txBody>
      </p:sp>
      <p:pic>
        <p:nvPicPr>
          <p:cNvPr id="136" name="Google Shape;136;p24"/>
          <p:cNvPicPr preferRelativeResize="0"/>
          <p:nvPr/>
        </p:nvPicPr>
        <p:blipFill>
          <a:blip r:embed="rId3">
            <a:alphaModFix/>
          </a:blip>
          <a:stretch>
            <a:fillRect/>
          </a:stretch>
        </p:blipFill>
        <p:spPr>
          <a:xfrm>
            <a:off x="318300" y="1263350"/>
            <a:ext cx="3218978" cy="3694575"/>
          </a:xfrm>
          <a:prstGeom prst="rect">
            <a:avLst/>
          </a:prstGeom>
          <a:noFill/>
          <a:ln>
            <a:noFill/>
          </a:ln>
        </p:spPr>
      </p:pic>
      <p:pic>
        <p:nvPicPr>
          <p:cNvPr id="137" name="Google Shape;137;p24"/>
          <p:cNvPicPr preferRelativeResize="0"/>
          <p:nvPr/>
        </p:nvPicPr>
        <p:blipFill>
          <a:blip r:embed="rId4">
            <a:alphaModFix/>
          </a:blip>
          <a:stretch>
            <a:fillRect/>
          </a:stretch>
        </p:blipFill>
        <p:spPr>
          <a:xfrm>
            <a:off x="3905400" y="1791950"/>
            <a:ext cx="4241598" cy="278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ARDUINO CODE</a:t>
            </a:r>
            <a:endParaRPr/>
          </a:p>
        </p:txBody>
      </p:sp>
      <p:sp>
        <p:nvSpPr>
          <p:cNvPr id="143" name="Google Shape;143;p2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5"/>
          <p:cNvPicPr preferRelativeResize="0"/>
          <p:nvPr/>
        </p:nvPicPr>
        <p:blipFill>
          <a:blip r:embed="rId3">
            <a:alphaModFix/>
          </a:blip>
          <a:stretch>
            <a:fillRect/>
          </a:stretch>
        </p:blipFill>
        <p:spPr>
          <a:xfrm>
            <a:off x="387908" y="1630125"/>
            <a:ext cx="4037218" cy="3078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83593" y="150269"/>
            <a:ext cx="8368200" cy="457023"/>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SIMULATION VIDEO</a:t>
            </a:r>
            <a:endParaRPr dirty="0"/>
          </a:p>
        </p:txBody>
      </p:sp>
      <p:sp>
        <p:nvSpPr>
          <p:cNvPr id="150" name="Google Shape;150;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2022-04-23 09-34-10">
            <a:hlinkClick r:id="" action="ppaction://media"/>
            <a:extLst>
              <a:ext uri="{FF2B5EF4-FFF2-40B4-BE49-F238E27FC236}">
                <a16:creationId xmlns:a16="http://schemas.microsoft.com/office/drawing/2014/main" id="{4163A25E-98C9-47AE-1CAC-2FAD23CB0F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99730"/>
            <a:ext cx="9144000" cy="4643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258600" y="2856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SOFTWARE RESULT</a:t>
            </a:r>
            <a:endParaRPr/>
          </a:p>
        </p:txBody>
      </p:sp>
      <p:sp>
        <p:nvSpPr>
          <p:cNvPr id="157" name="Google Shape;157;p27"/>
          <p:cNvSpPr txBox="1">
            <a:spLocks noGrp="1"/>
          </p:cNvSpPr>
          <p:nvPr>
            <p:ph type="body" idx="1"/>
          </p:nvPr>
        </p:nvSpPr>
        <p:spPr>
          <a:xfrm>
            <a:off x="387900" y="1360500"/>
            <a:ext cx="8368200" cy="3682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Initially when the seatbelt is not detected(IR sensor value is given as 0), the message “Seatbelt not detected”  is displayed on the LCD Display and the buzzer starts ringing and the vehicle doesn’t move</a:t>
            </a:r>
            <a:r>
              <a:rPr lang="en" sz="1400"/>
              <a:t>. </a:t>
            </a:r>
            <a:r>
              <a:rPr lang="en"/>
              <a:t>In the next case, if the driver is wearing a seatbelt but is under the influence of alcohol(alcohol sensor is given as 1), then the message “Alcohol Detected” is displayed on the Lcd display and the vehicle doesn’t move</a:t>
            </a:r>
            <a:r>
              <a:rPr lang="en">
                <a:latin typeface="Roboto Slab"/>
                <a:ea typeface="Roboto Slab"/>
                <a:cs typeface="Roboto Slab"/>
                <a:sym typeface="Roboto Slab"/>
              </a:rPr>
              <a:t>. </a:t>
            </a:r>
            <a:endParaRPr>
              <a:latin typeface="Roboto Slab"/>
              <a:ea typeface="Roboto Slab"/>
              <a:cs typeface="Roboto Slab"/>
              <a:sym typeface="Roboto Slab"/>
            </a:endParaRPr>
          </a:p>
          <a:p>
            <a:pPr marL="0" lvl="0" indent="0" algn="l" rtl="0">
              <a:lnSpc>
                <a:spcPct val="100000"/>
              </a:lnSpc>
              <a:spcBef>
                <a:spcPts val="0"/>
              </a:spcBef>
              <a:spcAft>
                <a:spcPts val="0"/>
              </a:spcAft>
              <a:buNone/>
            </a:pPr>
            <a:r>
              <a:rPr lang="en">
                <a:latin typeface="Roboto Slab"/>
                <a:ea typeface="Roboto Slab"/>
                <a:cs typeface="Roboto Slab"/>
                <a:sym typeface="Roboto Slab"/>
              </a:rPr>
              <a:t>In the ideal case where the driver is wearing a seatbelt and not under the influence of alcohol, the vehicle starts to move and buzzer stops ringing</a:t>
            </a:r>
            <a:r>
              <a:rPr lang="en" sz="1400">
                <a:solidFill>
                  <a:srgbClr val="000000"/>
                </a:solidFill>
                <a:latin typeface="Times New Roman"/>
                <a:ea typeface="Times New Roman"/>
                <a:cs typeface="Times New Roman"/>
                <a:sym typeface="Times New Roman"/>
              </a:rPr>
              <a:t>.</a:t>
            </a:r>
            <a:r>
              <a:rPr lang="en"/>
              <a:t> In case there is any accident detected(vibration sensor is given as 1), then the vehicle stops to move and a message saying that the driver has encountered an accident is sent to the family members or registered number in the gsm module along with the location of the accident.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HARDWARE MODEL</a:t>
            </a:r>
            <a:endParaRPr/>
          </a:p>
        </p:txBody>
      </p:sp>
      <p:pic>
        <p:nvPicPr>
          <p:cNvPr id="163" name="Google Shape;163;p28"/>
          <p:cNvPicPr preferRelativeResize="0"/>
          <p:nvPr/>
        </p:nvPicPr>
        <p:blipFill>
          <a:blip r:embed="rId3">
            <a:alphaModFix/>
          </a:blip>
          <a:stretch>
            <a:fillRect/>
          </a:stretch>
        </p:blipFill>
        <p:spPr>
          <a:xfrm>
            <a:off x="5160975" y="1656363"/>
            <a:ext cx="3476625" cy="2514600"/>
          </a:xfrm>
          <a:prstGeom prst="rect">
            <a:avLst/>
          </a:prstGeom>
          <a:noFill/>
          <a:ln>
            <a:noFill/>
          </a:ln>
        </p:spPr>
      </p:pic>
      <p:pic>
        <p:nvPicPr>
          <p:cNvPr id="164" name="Google Shape;164;p28"/>
          <p:cNvPicPr preferRelativeResize="0"/>
          <p:nvPr/>
        </p:nvPicPr>
        <p:blipFill>
          <a:blip r:embed="rId3">
            <a:alphaModFix/>
          </a:blip>
          <a:stretch>
            <a:fillRect/>
          </a:stretch>
        </p:blipFill>
        <p:spPr>
          <a:xfrm>
            <a:off x="1003175" y="1656375"/>
            <a:ext cx="3476625" cy="251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COMPONENTS USED FOR HARDWARE</a:t>
            </a:r>
            <a:endParaRPr/>
          </a:p>
        </p:txBody>
      </p:sp>
      <p:sp>
        <p:nvSpPr>
          <p:cNvPr id="170" name="Google Shape;170;p2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Components Required: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1. Arduino UNO Board</a:t>
            </a:r>
            <a:endParaRPr/>
          </a:p>
          <a:p>
            <a:pPr marL="0" lvl="0" indent="0" algn="l" rtl="0">
              <a:lnSpc>
                <a:spcPct val="100000"/>
              </a:lnSpc>
              <a:spcBef>
                <a:spcPts val="0"/>
              </a:spcBef>
              <a:spcAft>
                <a:spcPts val="0"/>
              </a:spcAft>
              <a:buNone/>
            </a:pPr>
            <a:r>
              <a:rPr lang="en"/>
              <a:t>2. 16*2 LCD</a:t>
            </a:r>
            <a:endParaRPr/>
          </a:p>
          <a:p>
            <a:pPr marL="0" lvl="0" indent="0" algn="l" rtl="0">
              <a:lnSpc>
                <a:spcPct val="100000"/>
              </a:lnSpc>
              <a:spcBef>
                <a:spcPts val="0"/>
              </a:spcBef>
              <a:spcAft>
                <a:spcPts val="0"/>
              </a:spcAft>
              <a:buNone/>
            </a:pPr>
            <a:r>
              <a:rPr lang="en"/>
              <a:t>3. MQ-135 Gas/Alcohol Sensor Module </a:t>
            </a:r>
            <a:endParaRPr/>
          </a:p>
          <a:p>
            <a:pPr marL="0" lvl="0" indent="0" algn="l" rtl="0">
              <a:lnSpc>
                <a:spcPct val="100000"/>
              </a:lnSpc>
              <a:spcBef>
                <a:spcPts val="0"/>
              </a:spcBef>
              <a:spcAft>
                <a:spcPts val="0"/>
              </a:spcAft>
              <a:buNone/>
            </a:pPr>
            <a:r>
              <a:rPr lang="en"/>
              <a:t>4. LED</a:t>
            </a:r>
            <a:endParaRPr/>
          </a:p>
          <a:p>
            <a:pPr marL="0" lvl="0" indent="0" algn="l" rtl="0">
              <a:lnSpc>
                <a:spcPct val="100000"/>
              </a:lnSpc>
              <a:spcBef>
                <a:spcPts val="0"/>
              </a:spcBef>
              <a:spcAft>
                <a:spcPts val="0"/>
              </a:spcAft>
              <a:buNone/>
            </a:pPr>
            <a:r>
              <a:rPr lang="en"/>
              <a:t>5. Breadboard</a:t>
            </a:r>
            <a:endParaRPr/>
          </a:p>
          <a:p>
            <a:pPr marL="0" lvl="0" indent="0" algn="l" rtl="0">
              <a:lnSpc>
                <a:spcPct val="100000"/>
              </a:lnSpc>
              <a:spcBef>
                <a:spcPts val="0"/>
              </a:spcBef>
              <a:spcAft>
                <a:spcPts val="0"/>
              </a:spcAft>
              <a:buNone/>
            </a:pPr>
            <a:r>
              <a:rPr lang="en"/>
              <a:t>6. Connecting Jumper Wires</a:t>
            </a:r>
            <a:endParaRPr/>
          </a:p>
          <a:p>
            <a:pPr marL="0" lvl="0" indent="0" algn="l" rtl="0">
              <a:spcBef>
                <a:spcPts val="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HARDWARE CODE	</a:t>
            </a:r>
            <a:endParaRPr/>
          </a:p>
        </p:txBody>
      </p:sp>
      <p:pic>
        <p:nvPicPr>
          <p:cNvPr id="176" name="Google Shape;176;p30"/>
          <p:cNvPicPr preferRelativeResize="0"/>
          <p:nvPr/>
        </p:nvPicPr>
        <p:blipFill>
          <a:blip r:embed="rId3">
            <a:alphaModFix/>
          </a:blip>
          <a:stretch>
            <a:fillRect/>
          </a:stretch>
        </p:blipFill>
        <p:spPr>
          <a:xfrm>
            <a:off x="689550" y="1320700"/>
            <a:ext cx="3157425" cy="3247175"/>
          </a:xfrm>
          <a:prstGeom prst="rect">
            <a:avLst/>
          </a:prstGeom>
          <a:noFill/>
          <a:ln>
            <a:noFill/>
          </a:ln>
        </p:spPr>
      </p:pic>
      <p:pic>
        <p:nvPicPr>
          <p:cNvPr id="177" name="Google Shape;177;p30"/>
          <p:cNvPicPr preferRelativeResize="0"/>
          <p:nvPr/>
        </p:nvPicPr>
        <p:blipFill>
          <a:blip r:embed="rId4">
            <a:alphaModFix/>
          </a:blip>
          <a:stretch>
            <a:fillRect/>
          </a:stretch>
        </p:blipFill>
        <p:spPr>
          <a:xfrm>
            <a:off x="4442675" y="1235713"/>
            <a:ext cx="3157425" cy="3417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87900" y="-1"/>
            <a:ext cx="8368200" cy="733647"/>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HARDWARE DEMO VIDEO</a:t>
            </a:r>
            <a:endParaRPr dirty="0"/>
          </a:p>
        </p:txBody>
      </p:sp>
      <p:sp>
        <p:nvSpPr>
          <p:cNvPr id="183" name="Google Shape;183;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2" name="WhatsApp Video 2022-04-30 at 7.59.13 PM">
            <a:hlinkClick r:id="" action="ppaction://media"/>
            <a:extLst>
              <a:ext uri="{FF2B5EF4-FFF2-40B4-BE49-F238E27FC236}">
                <a16:creationId xmlns:a16="http://schemas.microsoft.com/office/drawing/2014/main" id="{4257B900-8E48-8550-EA36-F8C3C797C4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7537" y="733646"/>
            <a:ext cx="2828925" cy="41573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GROUP MEMBERS</a:t>
            </a:r>
            <a:endParaRPr sz="2700"/>
          </a:p>
        </p:txBody>
      </p:sp>
      <p:sp>
        <p:nvSpPr>
          <p:cNvPr id="69" name="Google Shape;69;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SAI TEJA BANDARU - 20BRS1129</a:t>
            </a:r>
            <a:endParaRPr/>
          </a:p>
          <a:p>
            <a:pPr marL="457200" lvl="0" indent="-342900" algn="l" rtl="0">
              <a:spcBef>
                <a:spcPts val="0"/>
              </a:spcBef>
              <a:spcAft>
                <a:spcPts val="0"/>
              </a:spcAft>
              <a:buSzPts val="1800"/>
              <a:buAutoNum type="arabicPeriod"/>
            </a:pPr>
            <a:r>
              <a:rPr lang="en"/>
              <a:t>SHRIKRISH S - 20BRS1190</a:t>
            </a:r>
            <a:endParaRPr/>
          </a:p>
          <a:p>
            <a:pPr marL="457200" lvl="0" indent="-342900" algn="l" rtl="0">
              <a:spcBef>
                <a:spcPts val="0"/>
              </a:spcBef>
              <a:spcAft>
                <a:spcPts val="0"/>
              </a:spcAft>
              <a:buSzPts val="1800"/>
              <a:buAutoNum type="arabicPeriod"/>
            </a:pPr>
            <a:r>
              <a:rPr lang="en"/>
              <a:t>SAI VIGNESH N - 20BCE1128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HARDWARE RESULT	</a:t>
            </a:r>
            <a:endParaRPr/>
          </a:p>
        </p:txBody>
      </p:sp>
      <p:sp>
        <p:nvSpPr>
          <p:cNvPr id="189" name="Google Shape;189;p3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If the alcohol sensor senses alcohol level in the driver as greater than a certain limit(400), then the led starts glowing and an alert message is printed on the lcd along with the alcohol value.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If the alcohol sensor senses alcohol level in the driver as lesser than a certain limit(400), then the led doesn’t glow and a “....Normal.…” message is printed on the lcd along with the alcohol level. </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195" name="Google Shape;195;p3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This project will be very useful in saving people’s lives. Since seatbelt and driving without consumption of alcohol are necessary things to be followed while driving, this can be implemented as a solution. Also notification of any accident occurred will also be helpful for  people.</a:t>
            </a:r>
            <a:endParaRPr/>
          </a:p>
          <a:p>
            <a:pPr marL="0" lvl="0" indent="0" algn="l" rtl="0">
              <a:spcBef>
                <a:spcPts val="12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INFERENCE</a:t>
            </a:r>
            <a:endParaRPr/>
          </a:p>
        </p:txBody>
      </p:sp>
      <p:sp>
        <p:nvSpPr>
          <p:cNvPr id="201" name="Google Shape;201;p3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25000" lnSpcReduction="10000"/>
          </a:bodyPr>
          <a:lstStyle/>
          <a:p>
            <a:pPr marL="0" lvl="0" indent="0" algn="l" rtl="0">
              <a:spcBef>
                <a:spcPts val="1200"/>
              </a:spcBef>
              <a:spcAft>
                <a:spcPts val="0"/>
              </a:spcAft>
              <a:buNone/>
            </a:pPr>
            <a:r>
              <a:rPr lang="en" sz="7200">
                <a:latin typeface="Times New Roman"/>
                <a:ea typeface="Times New Roman"/>
                <a:cs typeface="Times New Roman"/>
                <a:sym typeface="Times New Roman"/>
              </a:rPr>
              <a:t>We learnt the working of various sensors such as alcohol sensor, seatbelt sensor and accident detection sensor and how they can be used to protect the drivers.</a:t>
            </a:r>
            <a:endParaRPr sz="7200">
              <a:latin typeface="Times New Roman"/>
              <a:ea typeface="Times New Roman"/>
              <a:cs typeface="Times New Roman"/>
              <a:sym typeface="Times New Roman"/>
            </a:endParaRPr>
          </a:p>
          <a:p>
            <a:pPr marL="0" lvl="0" indent="0" algn="l" rtl="0">
              <a:spcBef>
                <a:spcPts val="1200"/>
              </a:spcBef>
              <a:spcAft>
                <a:spcPts val="0"/>
              </a:spcAft>
              <a:buNone/>
            </a:pPr>
            <a:r>
              <a:rPr lang="en" sz="7200" b="1">
                <a:latin typeface="Times New Roman"/>
                <a:ea typeface="Times New Roman"/>
                <a:cs typeface="Times New Roman"/>
                <a:sym typeface="Times New Roman"/>
              </a:rPr>
              <a:t> </a:t>
            </a:r>
            <a:r>
              <a:rPr lang="en" sz="7200">
                <a:latin typeface="Times New Roman"/>
                <a:ea typeface="Times New Roman"/>
                <a:cs typeface="Times New Roman"/>
                <a:sym typeface="Times New Roman"/>
              </a:rPr>
              <a:t>We learnt how to use an arduino and how to program it to get a particular result.</a:t>
            </a:r>
            <a:endParaRPr sz="7200">
              <a:latin typeface="Times New Roman"/>
              <a:ea typeface="Times New Roman"/>
              <a:cs typeface="Times New Roman"/>
              <a:sym typeface="Times New Roman"/>
            </a:endParaRPr>
          </a:p>
          <a:p>
            <a:pPr marL="0" lvl="0" indent="0" algn="l" rtl="0">
              <a:spcBef>
                <a:spcPts val="1200"/>
              </a:spcBef>
              <a:spcAft>
                <a:spcPts val="0"/>
              </a:spcAft>
              <a:buNone/>
            </a:pPr>
            <a:r>
              <a:rPr lang="en" sz="7200">
                <a:latin typeface="Times New Roman"/>
                <a:ea typeface="Times New Roman"/>
                <a:cs typeface="Times New Roman"/>
                <a:sym typeface="Times New Roman"/>
              </a:rPr>
              <a:t> We also learnt to connect different hardware components.</a:t>
            </a:r>
            <a:endParaRPr sz="7200">
              <a:latin typeface="Times New Roman"/>
              <a:ea typeface="Times New Roman"/>
              <a:cs typeface="Times New Roman"/>
              <a:sym typeface="Times New Roman"/>
            </a:endParaRPr>
          </a:p>
          <a:p>
            <a:pPr marL="0" lvl="0" indent="0" algn="l" rtl="0">
              <a:spcBef>
                <a:spcPts val="1200"/>
              </a:spcBef>
              <a:spcAft>
                <a:spcPts val="0"/>
              </a:spcAft>
              <a:buNone/>
            </a:pPr>
            <a:r>
              <a:rPr lang="en" sz="7200">
                <a:latin typeface="Times New Roman"/>
                <a:ea typeface="Times New Roman"/>
                <a:cs typeface="Times New Roman"/>
                <a:sym typeface="Times New Roman"/>
              </a:rPr>
              <a:t> We learnt how an alcohol sensor works.</a:t>
            </a:r>
            <a:endParaRPr sz="7200">
              <a:latin typeface="Times New Roman"/>
              <a:ea typeface="Times New Roman"/>
              <a:cs typeface="Times New Roman"/>
              <a:sym typeface="Times New Roman"/>
            </a:endParaRPr>
          </a:p>
          <a:p>
            <a:pPr marL="0" lvl="0" indent="0" algn="l" rtl="0">
              <a:spcBef>
                <a:spcPts val="1200"/>
              </a:spcBef>
              <a:spcAft>
                <a:spcPts val="0"/>
              </a:spcAft>
              <a:buNone/>
            </a:pPr>
            <a:r>
              <a:rPr lang="en" sz="7200">
                <a:latin typeface="Times New Roman"/>
                <a:ea typeface="Times New Roman"/>
                <a:cs typeface="Times New Roman"/>
                <a:sym typeface="Times New Roman"/>
              </a:rPr>
              <a:t> We also got to know how to apply different things in different fields for the use of people.</a:t>
            </a:r>
            <a:endParaRPr sz="7200">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 WORK</a:t>
            </a:r>
            <a:endParaRPr/>
          </a:p>
        </p:txBody>
      </p:sp>
      <p:sp>
        <p:nvSpPr>
          <p:cNvPr id="207" name="Google Shape;207;p3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In future, this can also be added with temperature sensor. Because in case there is any medical condition for any of the passengers such that the temperature of their surroundings should be in a particular range, people can adjust accordingly.</a:t>
            </a:r>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COST</a:t>
            </a:r>
            <a:endParaRPr/>
          </a:p>
        </p:txBody>
      </p:sp>
      <p:sp>
        <p:nvSpPr>
          <p:cNvPr id="213" name="Google Shape;213;p3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7200"/>
              <a:t>Arduino: 500</a:t>
            </a:r>
            <a:endParaRPr sz="7200"/>
          </a:p>
          <a:p>
            <a:pPr marL="0" lvl="0" indent="0" algn="l" rtl="0">
              <a:spcBef>
                <a:spcPts val="1200"/>
              </a:spcBef>
              <a:spcAft>
                <a:spcPts val="0"/>
              </a:spcAft>
              <a:buNone/>
            </a:pPr>
            <a:r>
              <a:rPr lang="en" sz="7200"/>
              <a:t>LCD Display: 200</a:t>
            </a:r>
            <a:endParaRPr sz="7200"/>
          </a:p>
          <a:p>
            <a:pPr marL="0" lvl="0" indent="0" algn="l" rtl="0">
              <a:spcBef>
                <a:spcPts val="1200"/>
              </a:spcBef>
              <a:spcAft>
                <a:spcPts val="0"/>
              </a:spcAft>
              <a:buNone/>
            </a:pPr>
            <a:r>
              <a:rPr lang="en" sz="7200"/>
              <a:t>LED: 10</a:t>
            </a:r>
            <a:endParaRPr sz="7200"/>
          </a:p>
          <a:p>
            <a:pPr marL="0" lvl="0" indent="0" algn="l" rtl="0">
              <a:spcBef>
                <a:spcPts val="1200"/>
              </a:spcBef>
              <a:spcAft>
                <a:spcPts val="0"/>
              </a:spcAft>
              <a:buNone/>
            </a:pPr>
            <a:r>
              <a:rPr lang="en" sz="7200"/>
              <a:t>Breadboard(small): 50</a:t>
            </a:r>
            <a:endParaRPr sz="7200"/>
          </a:p>
          <a:p>
            <a:pPr marL="0" lvl="0" indent="0" algn="l" rtl="0">
              <a:spcBef>
                <a:spcPts val="1200"/>
              </a:spcBef>
              <a:spcAft>
                <a:spcPts val="0"/>
              </a:spcAft>
              <a:buNone/>
            </a:pPr>
            <a:r>
              <a:rPr lang="en" sz="7200"/>
              <a:t>MQ 3 Alcohol Sensor: 200</a:t>
            </a:r>
            <a:endParaRPr sz="7200"/>
          </a:p>
          <a:p>
            <a:pPr marL="0" lvl="0" indent="0" algn="l" rtl="0">
              <a:spcBef>
                <a:spcPts val="1200"/>
              </a:spcBef>
              <a:spcAft>
                <a:spcPts val="0"/>
              </a:spcAft>
              <a:buNone/>
            </a:pPr>
            <a:r>
              <a:rPr lang="en" sz="7200"/>
              <a:t>Jumper Wires: 100</a:t>
            </a:r>
            <a:endParaRPr sz="7200"/>
          </a:p>
          <a:p>
            <a:pPr marL="0" lvl="0" indent="0" algn="l" rtl="0">
              <a:spcBef>
                <a:spcPts val="1200"/>
              </a:spcBef>
              <a:spcAft>
                <a:spcPts val="0"/>
              </a:spcAft>
              <a:buNone/>
            </a:pPr>
            <a:r>
              <a:rPr lang="en" sz="7200"/>
              <a:t> Total: 1060</a:t>
            </a:r>
            <a:endParaRPr sz="7200"/>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244225" y="41490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REFERENCES</a:t>
            </a:r>
            <a:endParaRPr sz="2400"/>
          </a:p>
        </p:txBody>
      </p:sp>
      <p:sp>
        <p:nvSpPr>
          <p:cNvPr id="219" name="Google Shape;219;p37"/>
          <p:cNvSpPr txBox="1">
            <a:spLocks noGrp="1"/>
          </p:cNvSpPr>
          <p:nvPr>
            <p:ph type="body" idx="1"/>
          </p:nvPr>
        </p:nvSpPr>
        <p:spPr>
          <a:xfrm>
            <a:off x="445375" y="1316525"/>
            <a:ext cx="8368200" cy="3692400"/>
          </a:xfrm>
          <a:prstGeom prst="rect">
            <a:avLst/>
          </a:prstGeom>
        </p:spPr>
        <p:txBody>
          <a:bodyPr spcFirstLastPara="1" wrap="square" lIns="91425" tIns="91425" rIns="91425" bIns="91425" anchor="t" anchorCtr="0">
            <a:noAutofit/>
          </a:bodyPr>
          <a:lstStyle/>
          <a:p>
            <a:pPr marL="457200" lvl="0" indent="-327660" algn="l" rtl="0">
              <a:lnSpc>
                <a:spcPct val="95000"/>
              </a:lnSpc>
              <a:spcBef>
                <a:spcPts val="0"/>
              </a:spcBef>
              <a:spcAft>
                <a:spcPts val="0"/>
              </a:spcAft>
              <a:buSzPts val="1560"/>
              <a:buAutoNum type="arabicPeriod"/>
            </a:pPr>
            <a:r>
              <a:rPr lang="en" sz="1560" u="sng">
                <a:solidFill>
                  <a:schemeClr val="hlink"/>
                </a:solidFill>
                <a:hlinkClick r:id="rId3"/>
              </a:rPr>
              <a:t>https://www.researchgate.net/publication/324314274_Alcohol_Detection_of_Drunk_Drivers_with_Automatic_Car_Engine_Locking_System</a:t>
            </a:r>
            <a:endParaRPr sz="1560"/>
          </a:p>
          <a:p>
            <a:pPr marL="457200" lvl="0" indent="0" algn="l" rtl="0">
              <a:lnSpc>
                <a:spcPct val="95000"/>
              </a:lnSpc>
              <a:spcBef>
                <a:spcPts val="1200"/>
              </a:spcBef>
              <a:spcAft>
                <a:spcPts val="0"/>
              </a:spcAft>
              <a:buSzPts val="770"/>
              <a:buNone/>
            </a:pPr>
            <a:endParaRPr sz="1560"/>
          </a:p>
          <a:p>
            <a:pPr marL="457200" lvl="0" indent="-327660" algn="l" rtl="0">
              <a:lnSpc>
                <a:spcPct val="95000"/>
              </a:lnSpc>
              <a:spcBef>
                <a:spcPts val="1200"/>
              </a:spcBef>
              <a:spcAft>
                <a:spcPts val="0"/>
              </a:spcAft>
              <a:buSzPts val="1560"/>
              <a:buAutoNum type="arabicPeriod"/>
            </a:pPr>
            <a:r>
              <a:rPr lang="en" sz="1560" u="sng">
                <a:solidFill>
                  <a:schemeClr val="hlink"/>
                </a:solidFill>
                <a:hlinkClick r:id="rId4"/>
              </a:rPr>
              <a:t>https://www.ijert.org/automatic-engine-locking-system-through-alcohol-detection</a:t>
            </a:r>
            <a:endParaRPr sz="1560"/>
          </a:p>
          <a:p>
            <a:pPr marL="0" lvl="0" indent="0" algn="l" rtl="0">
              <a:lnSpc>
                <a:spcPct val="95000"/>
              </a:lnSpc>
              <a:spcBef>
                <a:spcPts val="1200"/>
              </a:spcBef>
              <a:spcAft>
                <a:spcPts val="0"/>
              </a:spcAft>
              <a:buSzPts val="770"/>
              <a:buNone/>
            </a:pPr>
            <a:endParaRPr sz="1560"/>
          </a:p>
          <a:p>
            <a:pPr marL="457200" lvl="0" indent="-327660" algn="l" rtl="0">
              <a:lnSpc>
                <a:spcPct val="95000"/>
              </a:lnSpc>
              <a:spcBef>
                <a:spcPts val="1200"/>
              </a:spcBef>
              <a:spcAft>
                <a:spcPts val="0"/>
              </a:spcAft>
              <a:buSzPts val="1560"/>
              <a:buAutoNum type="arabicPeriod"/>
            </a:pPr>
            <a:r>
              <a:rPr lang="en" sz="1560" u="sng">
                <a:solidFill>
                  <a:schemeClr val="hlink"/>
                </a:solidFill>
                <a:hlinkClick r:id="rId5"/>
              </a:rPr>
              <a:t>https://www.irjet.net/archives/V6/i1/IRJET-V6I1294.pdf</a:t>
            </a:r>
            <a:endParaRPr sz="1560"/>
          </a:p>
          <a:p>
            <a:pPr marL="0" lvl="0" indent="0" algn="l" rtl="0">
              <a:lnSpc>
                <a:spcPct val="95000"/>
              </a:lnSpc>
              <a:spcBef>
                <a:spcPts val="1200"/>
              </a:spcBef>
              <a:spcAft>
                <a:spcPts val="0"/>
              </a:spcAft>
              <a:buSzPts val="770"/>
              <a:buNone/>
            </a:pPr>
            <a:endParaRPr sz="1560"/>
          </a:p>
          <a:p>
            <a:pPr marL="457200" lvl="0" indent="-327660" algn="l" rtl="0">
              <a:lnSpc>
                <a:spcPct val="95000"/>
              </a:lnSpc>
              <a:spcBef>
                <a:spcPts val="1200"/>
              </a:spcBef>
              <a:spcAft>
                <a:spcPts val="0"/>
              </a:spcAft>
              <a:buSzPts val="1560"/>
              <a:buAutoNum type="arabicPeriod"/>
            </a:pPr>
            <a:r>
              <a:rPr lang="en" sz="1560" u="sng">
                <a:solidFill>
                  <a:schemeClr val="hlink"/>
                </a:solidFill>
                <a:hlinkClick r:id="rId6"/>
              </a:rPr>
              <a:t>https://www.youtube.com/watch?v=WuWusM4SZ1U</a:t>
            </a:r>
            <a:endParaRPr sz="1560"/>
          </a:p>
          <a:p>
            <a:pPr marL="457200" lvl="0" indent="0" algn="l" rtl="0">
              <a:lnSpc>
                <a:spcPct val="95000"/>
              </a:lnSpc>
              <a:spcBef>
                <a:spcPts val="1200"/>
              </a:spcBef>
              <a:spcAft>
                <a:spcPts val="0"/>
              </a:spcAft>
              <a:buSzPts val="770"/>
              <a:buNone/>
            </a:pPr>
            <a:endParaRPr sz="1560"/>
          </a:p>
          <a:p>
            <a:pPr marL="457200" lvl="0" indent="0" algn="l" rtl="0">
              <a:lnSpc>
                <a:spcPct val="95000"/>
              </a:lnSpc>
              <a:spcBef>
                <a:spcPts val="1200"/>
              </a:spcBef>
              <a:spcAft>
                <a:spcPts val="0"/>
              </a:spcAft>
              <a:buNone/>
            </a:pPr>
            <a:endParaRPr sz="1560"/>
          </a:p>
          <a:p>
            <a:pPr marL="457200" lvl="0" indent="0" algn="l" rtl="0">
              <a:lnSpc>
                <a:spcPct val="95000"/>
              </a:lnSpc>
              <a:spcBef>
                <a:spcPts val="1200"/>
              </a:spcBef>
              <a:spcAft>
                <a:spcPts val="1200"/>
              </a:spcAft>
              <a:buSzPts val="770"/>
              <a:buNone/>
            </a:pPr>
            <a:endParaRPr sz="156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ABSTRACT </a:t>
            </a:r>
            <a:endParaRPr/>
          </a:p>
        </p:txBody>
      </p:sp>
      <p:sp>
        <p:nvSpPr>
          <p:cNvPr id="75" name="Google Shape;75;p15"/>
          <p:cNvSpPr txBox="1">
            <a:spLocks noGrp="1"/>
          </p:cNvSpPr>
          <p:nvPr>
            <p:ph type="body" idx="1"/>
          </p:nvPr>
        </p:nvSpPr>
        <p:spPr>
          <a:xfrm>
            <a:off x="387900" y="1317400"/>
            <a:ext cx="8368200" cy="35037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935"/>
              <a:buNone/>
            </a:pPr>
            <a:r>
              <a:rPr lang="en" sz="1629"/>
              <a:t>As the usage of vehicles is increasing drastically, the hazards due to vehicles has also increased. The main cause for accidents is high speed, drunk and drive, diverting minds, over stress and due to electronic gadgets. In most cases, when an accident happens, it takes a lot of time for the families of the injured person receive the news of the accident.</a:t>
            </a:r>
            <a:endParaRPr sz="1629"/>
          </a:p>
          <a:p>
            <a:pPr marL="0" lvl="0" indent="0" algn="l" rtl="0">
              <a:lnSpc>
                <a:spcPct val="95000"/>
              </a:lnSpc>
              <a:spcBef>
                <a:spcPts val="1200"/>
              </a:spcBef>
              <a:spcAft>
                <a:spcPts val="0"/>
              </a:spcAft>
              <a:buSzPts val="935"/>
              <a:buNone/>
            </a:pPr>
            <a:r>
              <a:rPr lang="en" sz="1629"/>
              <a:t>Our system senses the vehicle and whenever if either the driver is drunk or doesn’t wear seatbelt, he/she gets indication through beep sounds. Also our system detects accidents, gets the location of the vehicle at accident spot, and a message requesting aid will be forwarded to the rescue team whose mobile number is registered in GSM.</a:t>
            </a:r>
            <a:endParaRPr sz="1629"/>
          </a:p>
          <a:p>
            <a:pPr marL="0" lvl="0" indent="0" algn="l" rtl="0">
              <a:lnSpc>
                <a:spcPct val="95000"/>
              </a:lnSpc>
              <a:spcBef>
                <a:spcPts val="1200"/>
              </a:spcBef>
              <a:spcAft>
                <a:spcPts val="0"/>
              </a:spcAft>
              <a:buSzPts val="935"/>
              <a:buNone/>
            </a:pPr>
            <a:r>
              <a:rPr lang="en" sz="1629"/>
              <a:t>The main objective of our project is to protect the lives of human beings by introducing an accident alerting and reporting system to not only minimize the number of accidents by alerting the driver but also to provide quick assistance in case an accident occurs. </a:t>
            </a:r>
            <a:endParaRPr sz="1629"/>
          </a:p>
          <a:p>
            <a:pPr marL="0" lvl="0" indent="0" algn="l" rtl="0">
              <a:lnSpc>
                <a:spcPct val="95000"/>
              </a:lnSpc>
              <a:spcBef>
                <a:spcPts val="1200"/>
              </a:spcBef>
              <a:spcAft>
                <a:spcPts val="1200"/>
              </a:spcAft>
              <a:buSzPts val="935"/>
              <a:buNone/>
            </a:pPr>
            <a:endParaRPr sz="153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87900" y="175850"/>
            <a:ext cx="8368200" cy="997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COMPONENTS REQUIRED(Hardware and software)</a:t>
            </a:r>
            <a:endParaRPr/>
          </a:p>
        </p:txBody>
      </p:sp>
      <p:sp>
        <p:nvSpPr>
          <p:cNvPr id="81" name="Google Shape;81;p16"/>
          <p:cNvSpPr txBox="1">
            <a:spLocks noGrp="1"/>
          </p:cNvSpPr>
          <p:nvPr>
            <p:ph type="body" idx="1"/>
          </p:nvPr>
        </p:nvSpPr>
        <p:spPr>
          <a:xfrm>
            <a:off x="387900" y="1318850"/>
            <a:ext cx="8368200" cy="37368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None/>
            </a:pPr>
            <a:r>
              <a:rPr lang="en" sz="6600"/>
              <a:t>SOFTWARE:</a:t>
            </a:r>
            <a:endParaRPr sz="6600"/>
          </a:p>
          <a:p>
            <a:pPr marL="0" lvl="0" indent="0" algn="l" rtl="0">
              <a:lnSpc>
                <a:spcPct val="115000"/>
              </a:lnSpc>
              <a:spcBef>
                <a:spcPts val="1000"/>
              </a:spcBef>
              <a:spcAft>
                <a:spcPts val="0"/>
              </a:spcAft>
              <a:buNone/>
            </a:pPr>
            <a:r>
              <a:rPr lang="en" sz="6600"/>
              <a:t>The proposed system can designed and simulated in the simulation software Proteus Professional 8. For coding Arduino 1.65 ® can be used.</a:t>
            </a:r>
            <a:endParaRPr sz="6600"/>
          </a:p>
          <a:p>
            <a:pPr marL="0" lvl="0" indent="0" algn="l" rtl="0">
              <a:lnSpc>
                <a:spcPct val="115000"/>
              </a:lnSpc>
              <a:spcBef>
                <a:spcPts val="0"/>
              </a:spcBef>
              <a:spcAft>
                <a:spcPts val="0"/>
              </a:spcAft>
              <a:buNone/>
            </a:pPr>
            <a:endParaRPr sz="6600"/>
          </a:p>
          <a:p>
            <a:pPr marL="0" lvl="0" indent="0" algn="l" rtl="0">
              <a:lnSpc>
                <a:spcPct val="115000"/>
              </a:lnSpc>
              <a:spcBef>
                <a:spcPts val="0"/>
              </a:spcBef>
              <a:spcAft>
                <a:spcPts val="0"/>
              </a:spcAft>
              <a:buNone/>
            </a:pPr>
            <a:r>
              <a:rPr lang="en" sz="6600"/>
              <a:t>HARDWARE:</a:t>
            </a:r>
            <a:endParaRPr sz="6600"/>
          </a:p>
          <a:p>
            <a:pPr marL="457200" lvl="0" indent="-333375" algn="l" rtl="0">
              <a:lnSpc>
                <a:spcPct val="115000"/>
              </a:lnSpc>
              <a:spcBef>
                <a:spcPts val="1000"/>
              </a:spcBef>
              <a:spcAft>
                <a:spcPts val="0"/>
              </a:spcAft>
              <a:buSzPct val="100000"/>
              <a:buChar char="●"/>
            </a:pPr>
            <a:r>
              <a:rPr lang="en" sz="6600"/>
              <a:t>Arduino Uno ATmega328 microcontroller</a:t>
            </a:r>
            <a:endParaRPr sz="6600"/>
          </a:p>
          <a:p>
            <a:pPr marL="457200" lvl="0" indent="-333375" algn="l" rtl="0">
              <a:lnSpc>
                <a:spcPct val="115000"/>
              </a:lnSpc>
              <a:spcBef>
                <a:spcPts val="0"/>
              </a:spcBef>
              <a:spcAft>
                <a:spcPts val="0"/>
              </a:spcAft>
              <a:buSzPct val="100000"/>
              <a:buChar char="●"/>
            </a:pPr>
            <a:r>
              <a:rPr lang="en" sz="6600"/>
              <a:t>MQ-3 Alcohol sensor</a:t>
            </a:r>
            <a:endParaRPr sz="6600"/>
          </a:p>
          <a:p>
            <a:pPr marL="457200" lvl="0" indent="-333375" algn="l" rtl="0">
              <a:lnSpc>
                <a:spcPct val="115000"/>
              </a:lnSpc>
              <a:spcBef>
                <a:spcPts val="0"/>
              </a:spcBef>
              <a:spcAft>
                <a:spcPts val="0"/>
              </a:spcAft>
              <a:buSzPct val="100000"/>
              <a:buChar char="●"/>
            </a:pPr>
            <a:r>
              <a:rPr lang="en" sz="6600"/>
              <a:t>LCD</a:t>
            </a:r>
            <a:endParaRPr sz="6600"/>
          </a:p>
          <a:p>
            <a:pPr marL="457200" lvl="0" indent="-333375" algn="l" rtl="0">
              <a:lnSpc>
                <a:spcPct val="115000"/>
              </a:lnSpc>
              <a:spcBef>
                <a:spcPts val="0"/>
              </a:spcBef>
              <a:spcAft>
                <a:spcPts val="0"/>
              </a:spcAft>
              <a:buSzPct val="100000"/>
              <a:buChar char="●"/>
            </a:pPr>
            <a:r>
              <a:rPr lang="en" sz="6600"/>
              <a:t>IR Sensor(Seat Belt Sensor)</a:t>
            </a:r>
            <a:endParaRPr sz="6600"/>
          </a:p>
          <a:p>
            <a:pPr marL="457200" lvl="0" indent="-333375" algn="l" rtl="0">
              <a:lnSpc>
                <a:spcPct val="115000"/>
              </a:lnSpc>
              <a:spcBef>
                <a:spcPts val="0"/>
              </a:spcBef>
              <a:spcAft>
                <a:spcPts val="0"/>
              </a:spcAft>
              <a:buSzPct val="100000"/>
              <a:buChar char="●"/>
            </a:pPr>
            <a:r>
              <a:rPr lang="en" sz="6600"/>
              <a:t>Buzzer</a:t>
            </a:r>
            <a:endParaRPr sz="6600"/>
          </a:p>
          <a:p>
            <a:pPr marL="457200" lvl="0" indent="-333375" algn="l" rtl="0">
              <a:lnSpc>
                <a:spcPct val="115000"/>
              </a:lnSpc>
              <a:spcBef>
                <a:spcPts val="0"/>
              </a:spcBef>
              <a:spcAft>
                <a:spcPts val="0"/>
              </a:spcAft>
              <a:buSzPct val="100000"/>
              <a:buChar char="●"/>
            </a:pPr>
            <a:r>
              <a:rPr lang="en" sz="6600"/>
              <a:t>GSM Module</a:t>
            </a:r>
            <a:endParaRPr sz="6600"/>
          </a:p>
          <a:p>
            <a:pPr marL="457200" lvl="0" indent="-333375" algn="l" rtl="0">
              <a:lnSpc>
                <a:spcPct val="115000"/>
              </a:lnSpc>
              <a:spcBef>
                <a:spcPts val="0"/>
              </a:spcBef>
              <a:spcAft>
                <a:spcPts val="0"/>
              </a:spcAft>
              <a:buSzPct val="100000"/>
              <a:buChar char="●"/>
            </a:pPr>
            <a:r>
              <a:rPr lang="en" sz="6600"/>
              <a:t>GPS Module</a:t>
            </a:r>
            <a:endParaRPr sz="6600"/>
          </a:p>
          <a:p>
            <a:pPr marL="457200" lvl="0" indent="-333375" algn="l" rtl="0">
              <a:lnSpc>
                <a:spcPct val="115000"/>
              </a:lnSpc>
              <a:spcBef>
                <a:spcPts val="0"/>
              </a:spcBef>
              <a:spcAft>
                <a:spcPts val="0"/>
              </a:spcAft>
              <a:buSzPct val="100000"/>
              <a:buChar char="●"/>
            </a:pPr>
            <a:r>
              <a:rPr lang="en" sz="6600"/>
              <a:t>DC Motor</a:t>
            </a:r>
            <a:endParaRPr sz="6600"/>
          </a:p>
          <a:p>
            <a:pPr marL="457200" lvl="0" indent="-333375" algn="l" rtl="0">
              <a:lnSpc>
                <a:spcPct val="115000"/>
              </a:lnSpc>
              <a:spcBef>
                <a:spcPts val="0"/>
              </a:spcBef>
              <a:spcAft>
                <a:spcPts val="0"/>
              </a:spcAft>
              <a:buSzPct val="100000"/>
              <a:buChar char="●"/>
            </a:pPr>
            <a:r>
              <a:rPr lang="en" sz="6600"/>
              <a:t>Vibration Sensor(Accident sensor)</a:t>
            </a:r>
            <a:endParaRPr sz="6600"/>
          </a:p>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244225" y="3861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WOR</a:t>
            </a:r>
            <a:r>
              <a:rPr lang="en" sz="2800"/>
              <a:t>KING</a:t>
            </a:r>
            <a:r>
              <a:rPr lang="en" sz="2500"/>
              <a:t> </a:t>
            </a:r>
            <a:r>
              <a:rPr lang="en" sz="2700"/>
              <a:t>PRINCIPLE</a:t>
            </a:r>
            <a:endParaRPr sz="2700"/>
          </a:p>
        </p:txBody>
      </p:sp>
      <p:sp>
        <p:nvSpPr>
          <p:cNvPr id="87" name="Google Shape;87;p17"/>
          <p:cNvSpPr txBox="1">
            <a:spLocks noGrp="1"/>
          </p:cNvSpPr>
          <p:nvPr>
            <p:ph type="body" idx="1"/>
          </p:nvPr>
        </p:nvSpPr>
        <p:spPr>
          <a:xfrm>
            <a:off x="100550" y="1317425"/>
            <a:ext cx="6149100" cy="3423900"/>
          </a:xfrm>
          <a:prstGeom prst="rect">
            <a:avLst/>
          </a:prstGeom>
        </p:spPr>
        <p:txBody>
          <a:bodyPr spcFirstLastPara="1" wrap="square" lIns="91425" tIns="91425" rIns="91425" bIns="91425" anchor="t" anchorCtr="0">
            <a:normAutofit/>
          </a:bodyPr>
          <a:lstStyle/>
          <a:p>
            <a:pPr marL="457200" lvl="0" indent="-336550" algn="l" rtl="0">
              <a:lnSpc>
                <a:spcPct val="105000"/>
              </a:lnSpc>
              <a:spcBef>
                <a:spcPts val="0"/>
              </a:spcBef>
              <a:spcAft>
                <a:spcPts val="0"/>
              </a:spcAft>
              <a:buSzPts val="1700"/>
              <a:buChar char="●"/>
            </a:pPr>
            <a:r>
              <a:rPr lang="en" sz="1700"/>
              <a:t>The Alcohol Detection with Engine Locking system helps to reduce accidents which are occurring due to drunk driving. Alcohol  sensor detects the presence of alcohol in the surroundings. </a:t>
            </a:r>
            <a:endParaRPr sz="1700"/>
          </a:p>
          <a:p>
            <a:pPr marL="457200" lvl="0" indent="-336550" algn="l" rtl="0">
              <a:lnSpc>
                <a:spcPct val="105000"/>
              </a:lnSpc>
              <a:spcBef>
                <a:spcPts val="1000"/>
              </a:spcBef>
              <a:spcAft>
                <a:spcPts val="0"/>
              </a:spcAft>
              <a:buSzPts val="1700"/>
              <a:buChar char="●"/>
            </a:pPr>
            <a:r>
              <a:rPr lang="en" sz="1700"/>
              <a:t>The sensor provides output on the basis of the concentration of the alcohol, if the alcohol concentration is higher the conductivity of alcohol sensor increases which in turn gives the reading to ARDUINO. </a:t>
            </a:r>
            <a:endParaRPr sz="1700"/>
          </a:p>
          <a:p>
            <a:pPr marL="457200" lvl="0" indent="-336550" algn="l" rtl="0">
              <a:lnSpc>
                <a:spcPct val="105000"/>
              </a:lnSpc>
              <a:spcBef>
                <a:spcPts val="1000"/>
              </a:spcBef>
              <a:spcAft>
                <a:spcPts val="1200"/>
              </a:spcAft>
              <a:buSzPts val="1700"/>
              <a:buChar char="●"/>
            </a:pPr>
            <a:r>
              <a:rPr lang="en" sz="1700"/>
              <a:t>If the reading is greater than the threshold level, ARDUINO will stop the DC motor(car), the buzzer is turned on and message is displayed on LCD.</a:t>
            </a:r>
            <a:endParaRPr sz="1700"/>
          </a:p>
        </p:txBody>
      </p:sp>
      <p:pic>
        <p:nvPicPr>
          <p:cNvPr id="88" name="Google Shape;88;p17"/>
          <p:cNvPicPr preferRelativeResize="0"/>
          <p:nvPr/>
        </p:nvPicPr>
        <p:blipFill>
          <a:blip r:embed="rId3">
            <a:alphaModFix/>
          </a:blip>
          <a:stretch>
            <a:fillRect/>
          </a:stretch>
        </p:blipFill>
        <p:spPr>
          <a:xfrm>
            <a:off x="6249650" y="678725"/>
            <a:ext cx="2589551" cy="1788256"/>
          </a:xfrm>
          <a:prstGeom prst="rect">
            <a:avLst/>
          </a:prstGeom>
          <a:noFill/>
          <a:ln>
            <a:noFill/>
          </a:ln>
        </p:spPr>
      </p:pic>
      <p:pic>
        <p:nvPicPr>
          <p:cNvPr id="89" name="Google Shape;89;p17"/>
          <p:cNvPicPr preferRelativeResize="0"/>
          <p:nvPr/>
        </p:nvPicPr>
        <p:blipFill>
          <a:blip r:embed="rId4">
            <a:alphaModFix/>
          </a:blip>
          <a:stretch>
            <a:fillRect/>
          </a:stretch>
        </p:blipFill>
        <p:spPr>
          <a:xfrm>
            <a:off x="6325225" y="2864906"/>
            <a:ext cx="2438400" cy="187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428225" y="644775"/>
            <a:ext cx="5521200" cy="4326600"/>
          </a:xfrm>
          <a:prstGeom prst="rect">
            <a:avLst/>
          </a:prstGeom>
        </p:spPr>
        <p:txBody>
          <a:bodyPr spcFirstLastPara="1" wrap="square" lIns="91425" tIns="91425" rIns="91425" bIns="91425" anchor="t" anchorCtr="0">
            <a:noAutofit/>
          </a:bodyPr>
          <a:lstStyle/>
          <a:p>
            <a:pPr marL="457200" lvl="0" indent="-323850" algn="l" rtl="0">
              <a:lnSpc>
                <a:spcPct val="105000"/>
              </a:lnSpc>
              <a:spcBef>
                <a:spcPts val="0"/>
              </a:spcBef>
              <a:spcAft>
                <a:spcPts val="0"/>
              </a:spcAft>
              <a:buSzPts val="1500"/>
              <a:buChar char="●"/>
            </a:pPr>
            <a:r>
              <a:rPr lang="en" sz="1500"/>
              <a:t>Seat belt sensor is used to detect whether the driver is wearing seat belt for not. If person is not wearing seatbelt the buzzer is turned on and message is displayed on LCD.</a:t>
            </a:r>
            <a:endParaRPr sz="1500"/>
          </a:p>
          <a:p>
            <a:pPr marL="457200" lvl="0" indent="-323850" algn="l" rtl="0">
              <a:lnSpc>
                <a:spcPct val="105000"/>
              </a:lnSpc>
              <a:spcBef>
                <a:spcPts val="1000"/>
              </a:spcBef>
              <a:spcAft>
                <a:spcPts val="0"/>
              </a:spcAft>
              <a:buSzPts val="1500"/>
              <a:buChar char="●"/>
            </a:pPr>
            <a:r>
              <a:rPr lang="en" sz="1500"/>
              <a:t>Accident detection and vehicle messaging system using GSM modem helps to detect accident by vibration sensor. </a:t>
            </a:r>
            <a:endParaRPr sz="1500"/>
          </a:p>
          <a:p>
            <a:pPr marL="457200" lvl="0" indent="-323850" algn="l" rtl="0">
              <a:lnSpc>
                <a:spcPct val="105000"/>
              </a:lnSpc>
              <a:spcBef>
                <a:spcPts val="1000"/>
              </a:spcBef>
              <a:spcAft>
                <a:spcPts val="0"/>
              </a:spcAft>
              <a:buSzPts val="1500"/>
              <a:buChar char="●"/>
            </a:pPr>
            <a:r>
              <a:rPr lang="en" sz="1500"/>
              <a:t>Vibration sensor (Piezo elements) comes in handy when you need to detect vibration or a knock. Can use these for tap or knock sensors pretty easily by reading the voltage on the output. </a:t>
            </a:r>
            <a:endParaRPr sz="1500"/>
          </a:p>
          <a:p>
            <a:pPr marL="457200" lvl="0" indent="-323850" algn="l" rtl="0">
              <a:lnSpc>
                <a:spcPct val="105000"/>
              </a:lnSpc>
              <a:spcBef>
                <a:spcPts val="1000"/>
              </a:spcBef>
              <a:spcAft>
                <a:spcPts val="0"/>
              </a:spcAft>
              <a:buSzPts val="1500"/>
              <a:buChar char="●"/>
            </a:pPr>
            <a:r>
              <a:rPr lang="en" sz="1500"/>
              <a:t>Vibration sensor helps to send the signal to Arduino controller. Arduino controllers send the alert message to the registered users through GSM modem with location. </a:t>
            </a:r>
            <a:endParaRPr sz="1500"/>
          </a:p>
          <a:p>
            <a:pPr marL="457200" lvl="0" indent="-323850" algn="l" rtl="0">
              <a:lnSpc>
                <a:spcPct val="105000"/>
              </a:lnSpc>
              <a:spcBef>
                <a:spcPts val="1000"/>
              </a:spcBef>
              <a:spcAft>
                <a:spcPts val="0"/>
              </a:spcAft>
              <a:buSzPts val="1500"/>
              <a:buChar char="●"/>
            </a:pPr>
            <a:r>
              <a:rPr lang="en" sz="1500"/>
              <a:t>If the person meets a small accident, the driver can inform attention is not required by terminating the message using switch.(push button).</a:t>
            </a:r>
            <a:endParaRPr sz="1500"/>
          </a:p>
          <a:p>
            <a:pPr marL="0" lvl="0" indent="0" algn="l" rtl="0">
              <a:lnSpc>
                <a:spcPct val="105000"/>
              </a:lnSpc>
              <a:spcBef>
                <a:spcPts val="1200"/>
              </a:spcBef>
              <a:spcAft>
                <a:spcPts val="1200"/>
              </a:spcAft>
              <a:buSzPts val="1018"/>
              <a:buNone/>
            </a:pPr>
            <a:endParaRPr sz="1665"/>
          </a:p>
        </p:txBody>
      </p:sp>
      <p:pic>
        <p:nvPicPr>
          <p:cNvPr id="95" name="Google Shape;95;p18"/>
          <p:cNvPicPr preferRelativeResize="0"/>
          <p:nvPr/>
        </p:nvPicPr>
        <p:blipFill>
          <a:blip r:embed="rId3">
            <a:alphaModFix/>
          </a:blip>
          <a:stretch>
            <a:fillRect/>
          </a:stretch>
        </p:blipFill>
        <p:spPr>
          <a:xfrm>
            <a:off x="6091600" y="3113488"/>
            <a:ext cx="2894375" cy="1857675"/>
          </a:xfrm>
          <a:prstGeom prst="rect">
            <a:avLst/>
          </a:prstGeom>
          <a:noFill/>
          <a:ln>
            <a:noFill/>
          </a:ln>
        </p:spPr>
      </p:pic>
      <p:pic>
        <p:nvPicPr>
          <p:cNvPr id="96" name="Google Shape;96;p18"/>
          <p:cNvPicPr preferRelativeResize="0"/>
          <p:nvPr/>
        </p:nvPicPr>
        <p:blipFill>
          <a:blip r:embed="rId4">
            <a:alphaModFix/>
          </a:blip>
          <a:stretch>
            <a:fillRect/>
          </a:stretch>
        </p:blipFill>
        <p:spPr>
          <a:xfrm>
            <a:off x="6100350" y="747348"/>
            <a:ext cx="2876876" cy="200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0" y="1958250"/>
            <a:ext cx="5465700" cy="1090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EXPECTED OUTCOME/BLOCK DIAGRAM</a:t>
            </a:r>
            <a:endParaRPr sz="2700"/>
          </a:p>
        </p:txBody>
      </p:sp>
      <p:pic>
        <p:nvPicPr>
          <p:cNvPr id="102" name="Google Shape;102;p19"/>
          <p:cNvPicPr preferRelativeResize="0"/>
          <p:nvPr/>
        </p:nvPicPr>
        <p:blipFill>
          <a:blip r:embed="rId3">
            <a:alphaModFix/>
          </a:blip>
          <a:stretch>
            <a:fillRect/>
          </a:stretch>
        </p:blipFill>
        <p:spPr>
          <a:xfrm>
            <a:off x="5143500" y="152400"/>
            <a:ext cx="3848099" cy="4766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87900" y="55435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LEARNING</a:t>
            </a:r>
            <a:endParaRPr sz="2700"/>
          </a:p>
        </p:txBody>
      </p:sp>
      <p:sp>
        <p:nvSpPr>
          <p:cNvPr id="108" name="Google Shape;108;p20"/>
          <p:cNvSpPr txBox="1">
            <a:spLocks noGrp="1"/>
          </p:cNvSpPr>
          <p:nvPr>
            <p:ph type="body" idx="1"/>
          </p:nvPr>
        </p:nvSpPr>
        <p:spPr>
          <a:xfrm>
            <a:off x="167400" y="1485600"/>
            <a:ext cx="8588700" cy="342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By the completion of the project we are expecting to learn the following:</a:t>
            </a:r>
            <a:endParaRPr/>
          </a:p>
          <a:p>
            <a:pPr marL="457200" lvl="0" indent="-342900" algn="l" rtl="0">
              <a:lnSpc>
                <a:spcPct val="115000"/>
              </a:lnSpc>
              <a:spcBef>
                <a:spcPts val="1200"/>
              </a:spcBef>
              <a:spcAft>
                <a:spcPts val="0"/>
              </a:spcAft>
              <a:buSzPts val="1800"/>
              <a:buChar char="●"/>
            </a:pPr>
            <a:r>
              <a:rPr lang="en"/>
              <a:t>The working of various sensors such as alcohol sensor, seatbelt sensor and accident detection sensor and how they can be used to protect the drivers.</a:t>
            </a:r>
            <a:endParaRPr/>
          </a:p>
          <a:p>
            <a:pPr marL="457200" lvl="0" indent="-342900" algn="l" rtl="0">
              <a:lnSpc>
                <a:spcPct val="115000"/>
              </a:lnSpc>
              <a:spcBef>
                <a:spcPts val="1200"/>
              </a:spcBef>
              <a:spcAft>
                <a:spcPts val="1200"/>
              </a:spcAft>
              <a:buSzPts val="1800"/>
              <a:buChar char="●"/>
            </a:pPr>
            <a:r>
              <a:rPr lang="en"/>
              <a:t>Tracking of location of accident by GPS and how the message is conveyed to the coded number via GSM.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03825" y="1777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SOFTWARE IMPLEMENTATION</a:t>
            </a:r>
            <a:endParaRPr/>
          </a:p>
        </p:txBody>
      </p:sp>
      <p:sp>
        <p:nvSpPr>
          <p:cNvPr id="114" name="Google Shape;114;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1"/>
          <p:cNvPicPr preferRelativeResize="0"/>
          <p:nvPr/>
        </p:nvPicPr>
        <p:blipFill>
          <a:blip r:embed="rId3">
            <a:alphaModFix/>
          </a:blip>
          <a:stretch>
            <a:fillRect/>
          </a:stretch>
        </p:blipFill>
        <p:spPr>
          <a:xfrm>
            <a:off x="0" y="947919"/>
            <a:ext cx="9144000" cy="3903012"/>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1170</Words>
  <Application>Microsoft Office PowerPoint</Application>
  <PresentationFormat>On-screen Show (16:9)</PresentationFormat>
  <Paragraphs>90</Paragraphs>
  <Slides>25</Slides>
  <Notes>25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Arial</vt:lpstr>
      <vt:lpstr>Times New Roman</vt:lpstr>
      <vt:lpstr>Roboto Slab</vt:lpstr>
      <vt:lpstr>Marina</vt:lpstr>
      <vt:lpstr>Alcohol and Accident Detection System</vt:lpstr>
      <vt:lpstr>GROUP MEMBERS</vt:lpstr>
      <vt:lpstr>ABSTRACT </vt:lpstr>
      <vt:lpstr>COMPONENTS REQUIRED(Hardware and software)</vt:lpstr>
      <vt:lpstr>WORKING PRINCIPLE</vt:lpstr>
      <vt:lpstr>PowerPoint Presentation</vt:lpstr>
      <vt:lpstr>EXPECTED OUTCOME/BLOCK DIAGRAM</vt:lpstr>
      <vt:lpstr>LEARNING</vt:lpstr>
      <vt:lpstr>SOFTWARE IMPLEMENTATION</vt:lpstr>
      <vt:lpstr>ARDUINO CODE:</vt:lpstr>
      <vt:lpstr>ARDUINO CODE</vt:lpstr>
      <vt:lpstr> ARDUINO CODE </vt:lpstr>
      <vt:lpstr>ARDUINO CODE</vt:lpstr>
      <vt:lpstr>SIMULATION VIDEO</vt:lpstr>
      <vt:lpstr>SOFTWARE RESULT</vt:lpstr>
      <vt:lpstr>HARDWARE MODEL</vt:lpstr>
      <vt:lpstr>COMPONENTS USED FOR HARDWARE</vt:lpstr>
      <vt:lpstr>HARDWARE CODE </vt:lpstr>
      <vt:lpstr>HARDWARE DEMO VIDEO</vt:lpstr>
      <vt:lpstr>HARDWARE RESULT </vt:lpstr>
      <vt:lpstr>CONCLUSION</vt:lpstr>
      <vt:lpstr>INFERENCE</vt:lpstr>
      <vt:lpstr>FUTURE WORK</vt:lpstr>
      <vt:lpstr>COST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Alcohol and Accident Detection System</dc:title>
  <cp:lastModifiedBy>Sai Vignesh</cp:lastModifiedBy>
  <cp:revision>3</cp:revision>
  <dcterms:modified xsi:type="dcterms:W3CDTF">2022-05-03T08:52:30Z</dcterms:modified>
</cp:coreProperties>
</file>